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4" r:id="rId3"/>
    <p:sldMasterId id="2147483688" r:id="rId4"/>
    <p:sldMasterId id="2147483702" r:id="rId5"/>
  </p:sldMasterIdLst>
  <p:sldIdLst>
    <p:sldId id="291" r:id="rId6"/>
    <p:sldId id="280" r:id="rId7"/>
    <p:sldId id="281" r:id="rId8"/>
    <p:sldId id="279" r:id="rId9"/>
    <p:sldId id="299" r:id="rId10"/>
    <p:sldId id="278" r:id="rId11"/>
    <p:sldId id="260" r:id="rId12"/>
    <p:sldId id="261" r:id="rId13"/>
    <p:sldId id="262" r:id="rId14"/>
    <p:sldId id="283" r:id="rId15"/>
    <p:sldId id="258" r:id="rId16"/>
    <p:sldId id="276" r:id="rId17"/>
    <p:sldId id="300" r:id="rId18"/>
    <p:sldId id="284" r:id="rId19"/>
    <p:sldId id="285" r:id="rId20"/>
    <p:sldId id="301" r:id="rId21"/>
    <p:sldId id="259" r:id="rId22"/>
    <p:sldId id="302" r:id="rId23"/>
    <p:sldId id="286" r:id="rId24"/>
    <p:sldId id="288" r:id="rId25"/>
    <p:sldId id="287" r:id="rId26"/>
    <p:sldId id="293" r:id="rId27"/>
    <p:sldId id="292" r:id="rId28"/>
    <p:sldId id="297" r:id="rId29"/>
    <p:sldId id="290" r:id="rId30"/>
    <p:sldId id="282" r:id="rId31"/>
    <p:sldId id="294" r:id="rId32"/>
    <p:sldId id="295" r:id="rId33"/>
    <p:sldId id="289" r:id="rId34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SimSun" panose="02010600030101010101" pitchFamily="2" charset="-122"/>
      <p:regular r:id="rId39"/>
    </p:embeddedFont>
    <p:embeddedFont>
      <p:font typeface="Arial Unicode MS" panose="020B0604020202020204" pitchFamily="34" charset="-120"/>
      <p:regular r:id="rId40"/>
    </p:embeddedFont>
    <p:embeddedFont>
      <p:font typeface="文鼎特明" panose="020B0609010101010101" pitchFamily="49" charset="-120"/>
      <p:regular r:id="rId41"/>
    </p:embeddedFont>
    <p:embeddedFont>
      <p:font typeface="華康儷中黑" panose="02010601000101010101" pitchFamily="1" charset="-120"/>
      <p:regular r:id="rId42"/>
    </p:embeddedFont>
    <p:embeddedFont>
      <p:font typeface="文鼎行楷碑體" panose="02010609010101010101" pitchFamily="49" charset="-120"/>
      <p:regular r:id="rId43"/>
    </p:embeddedFont>
    <p:embeddedFont>
      <p:font typeface="Monotype Corsiva" panose="03010101010201010101" pitchFamily="66" charset="0"/>
      <p: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C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171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F681A-4272-4868-8DF9-CBD99E606DEF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n.wikipedia.org/wiki/Image:ArtemisEphesus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hyperlink" Target="http://www.ephesus.us/ephesus/templeofartemis.ht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wmf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2627" y="4943323"/>
            <a:ext cx="382814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第三次宣教旅程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0" y="5651209"/>
            <a:ext cx="3808770" cy="444791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smtClean="0">
                <a:solidFill>
                  <a:srgbClr val="C0504D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18:23–21:16</a:t>
            </a:r>
            <a:endParaRPr lang="en-US" sz="3000" dirty="0">
              <a:solidFill>
                <a:srgbClr val="C0504D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856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46988" y="72850"/>
            <a:ext cx="3804247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18:23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「住了些日子」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107051" y="2394936"/>
            <a:ext cx="4479055" cy="859708"/>
          </a:xfrm>
          <a:custGeom>
            <a:avLst/>
            <a:gdLst>
              <a:gd name="connsiteX0" fmla="*/ 4308529 w 4479055"/>
              <a:gd name="connsiteY0" fmla="*/ 859708 h 859708"/>
              <a:gd name="connsiteX1" fmla="*/ 4479010 w 4479055"/>
              <a:gd name="connsiteY1" fmla="*/ 472250 h 859708"/>
              <a:gd name="connsiteX2" fmla="*/ 4324027 w 4479055"/>
              <a:gd name="connsiteY2" fmla="*/ 208779 h 859708"/>
              <a:gd name="connsiteX3" fmla="*/ 4184542 w 4479055"/>
              <a:gd name="connsiteY3" fmla="*/ 193281 h 859708"/>
              <a:gd name="connsiteX4" fmla="*/ 3936569 w 4479055"/>
              <a:gd name="connsiteY4" fmla="*/ 363762 h 859708"/>
              <a:gd name="connsiteX5" fmla="*/ 3797085 w 4479055"/>
              <a:gd name="connsiteY5" fmla="*/ 549742 h 859708"/>
              <a:gd name="connsiteX6" fmla="*/ 3673098 w 4479055"/>
              <a:gd name="connsiteY6" fmla="*/ 580739 h 859708"/>
              <a:gd name="connsiteX7" fmla="*/ 3440624 w 4479055"/>
              <a:gd name="connsiteY7" fmla="*/ 549742 h 859708"/>
              <a:gd name="connsiteX8" fmla="*/ 3332135 w 4479055"/>
              <a:gd name="connsiteY8" fmla="*/ 270772 h 859708"/>
              <a:gd name="connsiteX9" fmla="*/ 2960176 w 4479055"/>
              <a:gd name="connsiteY9" fmla="*/ 208779 h 859708"/>
              <a:gd name="connsiteX10" fmla="*/ 2371241 w 4479055"/>
              <a:gd name="connsiteY10" fmla="*/ 208779 h 859708"/>
              <a:gd name="connsiteX11" fmla="*/ 2061274 w 4479055"/>
              <a:gd name="connsiteY11" fmla="*/ 162284 h 859708"/>
              <a:gd name="connsiteX12" fmla="*/ 1642820 w 4479055"/>
              <a:gd name="connsiteY12" fmla="*/ 7301 h 859708"/>
              <a:gd name="connsiteX13" fmla="*/ 1348352 w 4479055"/>
              <a:gd name="connsiteY13" fmla="*/ 53796 h 859708"/>
              <a:gd name="connsiteX14" fmla="*/ 945396 w 4479055"/>
              <a:gd name="connsiteY14" fmla="*/ 301769 h 859708"/>
              <a:gd name="connsiteX15" fmla="*/ 449451 w 4479055"/>
              <a:gd name="connsiteY15" fmla="*/ 394759 h 859708"/>
              <a:gd name="connsiteX16" fmla="*/ 0 w 4479055"/>
              <a:gd name="connsiteY16" fmla="*/ 503247 h 859708"/>
              <a:gd name="connsiteX17" fmla="*/ 0 w 4479055"/>
              <a:gd name="connsiteY17" fmla="*/ 503247 h 859708"/>
              <a:gd name="connsiteX18" fmla="*/ 0 w 4479055"/>
              <a:gd name="connsiteY18" fmla="*/ 503247 h 85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79055" h="859708">
                <a:moveTo>
                  <a:pt x="4308529" y="859708"/>
                </a:moveTo>
                <a:cubicBezTo>
                  <a:pt x="4392478" y="720223"/>
                  <a:pt x="4476427" y="580738"/>
                  <a:pt x="4479010" y="472250"/>
                </a:cubicBezTo>
                <a:cubicBezTo>
                  <a:pt x="4481593" y="363762"/>
                  <a:pt x="4373105" y="255274"/>
                  <a:pt x="4324027" y="208779"/>
                </a:cubicBezTo>
                <a:cubicBezTo>
                  <a:pt x="4274949" y="162284"/>
                  <a:pt x="4249118" y="167450"/>
                  <a:pt x="4184542" y="193281"/>
                </a:cubicBezTo>
                <a:cubicBezTo>
                  <a:pt x="4119966" y="219111"/>
                  <a:pt x="4001145" y="304352"/>
                  <a:pt x="3936569" y="363762"/>
                </a:cubicBezTo>
                <a:cubicBezTo>
                  <a:pt x="3871993" y="423172"/>
                  <a:pt x="3840997" y="513579"/>
                  <a:pt x="3797085" y="549742"/>
                </a:cubicBezTo>
                <a:cubicBezTo>
                  <a:pt x="3753173" y="585905"/>
                  <a:pt x="3732508" y="580739"/>
                  <a:pt x="3673098" y="580739"/>
                </a:cubicBezTo>
                <a:cubicBezTo>
                  <a:pt x="3613688" y="580739"/>
                  <a:pt x="3497451" y="601403"/>
                  <a:pt x="3440624" y="549742"/>
                </a:cubicBezTo>
                <a:cubicBezTo>
                  <a:pt x="3383797" y="498081"/>
                  <a:pt x="3412210" y="327599"/>
                  <a:pt x="3332135" y="270772"/>
                </a:cubicBezTo>
                <a:cubicBezTo>
                  <a:pt x="3252060" y="213945"/>
                  <a:pt x="3120325" y="219111"/>
                  <a:pt x="2960176" y="208779"/>
                </a:cubicBezTo>
                <a:cubicBezTo>
                  <a:pt x="2800027" y="198447"/>
                  <a:pt x="2521058" y="216528"/>
                  <a:pt x="2371241" y="208779"/>
                </a:cubicBezTo>
                <a:cubicBezTo>
                  <a:pt x="2221424" y="201030"/>
                  <a:pt x="2182677" y="195864"/>
                  <a:pt x="2061274" y="162284"/>
                </a:cubicBezTo>
                <a:cubicBezTo>
                  <a:pt x="1939870" y="128704"/>
                  <a:pt x="1761640" y="25382"/>
                  <a:pt x="1642820" y="7301"/>
                </a:cubicBezTo>
                <a:cubicBezTo>
                  <a:pt x="1524000" y="-10780"/>
                  <a:pt x="1464589" y="4718"/>
                  <a:pt x="1348352" y="53796"/>
                </a:cubicBezTo>
                <a:cubicBezTo>
                  <a:pt x="1232115" y="102874"/>
                  <a:pt x="1095213" y="244942"/>
                  <a:pt x="945396" y="301769"/>
                </a:cubicBezTo>
                <a:cubicBezTo>
                  <a:pt x="795579" y="358596"/>
                  <a:pt x="607017" y="361179"/>
                  <a:pt x="449451" y="394759"/>
                </a:cubicBezTo>
                <a:cubicBezTo>
                  <a:pt x="291885" y="428339"/>
                  <a:pt x="0" y="503247"/>
                  <a:pt x="0" y="503247"/>
                </a:cubicBezTo>
                <a:lnTo>
                  <a:pt x="0" y="503247"/>
                </a:lnTo>
                <a:lnTo>
                  <a:pt x="0" y="503247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5696" y="609600"/>
            <a:ext cx="424590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「經過加拉太、弗呂家」「來到以弗所」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19:1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53741"/>
            <a:ext cx="5511556" cy="190821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最多事情發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在以弗所兩年多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途中寫了書信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林前、林後、羅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在耶路撒冷被逮，沒回到安提阿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733800" y="27432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260512" y="3352800"/>
            <a:ext cx="197688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8077199" y="5867400"/>
            <a:ext cx="183313" cy="2286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373" y="4488120"/>
            <a:ext cx="2971800" cy="23698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有一個猶太人，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名叫亞波羅，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來到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以弗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他生在亞歷山大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(18:24)</a:t>
            </a:r>
          </a:p>
        </p:txBody>
      </p:sp>
      <p:pic>
        <p:nvPicPr>
          <p:cNvPr id="1026" name="Picture 2" descr="Image result for stick m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39" y="5410200"/>
            <a:ext cx="698461" cy="106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69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14514 -0.4442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7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" b="2661"/>
          <a:stretch/>
        </p:blipFill>
        <p:spPr bwMode="auto">
          <a:xfrm>
            <a:off x="-6458" y="0"/>
            <a:ext cx="91504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901244"/>
            <a:ext cx="2678938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羅馬帝國第二大城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哲學與教育中心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圖書館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70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萬藏書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60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</a:t>
            </a:r>
            <a:r>
              <a:rPr lang="zh-TW" altLang="en-US" sz="2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，商業港口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685801"/>
            <a:ext cx="106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以色列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3212338" y="633176"/>
            <a:ext cx="1664462" cy="738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248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pollo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54" y="3200400"/>
            <a:ext cx="2933700" cy="351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9884" y="152400"/>
            <a:ext cx="149271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亞波羅</a:t>
            </a:r>
            <a:endParaRPr lang="en-US" altLang="zh-TW" sz="34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759" y="769356"/>
            <a:ext cx="4540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有學問的 </a:t>
            </a:r>
            <a:r>
              <a:rPr lang="en-US" altLang="zh-TW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或作「口才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)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5200" y="1868647"/>
            <a:ext cx="5533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Scholarly and Biblical </a:t>
            </a:r>
            <a:r>
              <a:rPr lang="zh-TW" altLang="en-US" sz="3200" i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兩者並重</a:t>
            </a:r>
            <a:endParaRPr lang="en-US" altLang="zh-TW" sz="3200" i="1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5759" y="2484200"/>
            <a:ext cx="37048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在主的道上受了教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531" y="3044436"/>
            <a:ext cx="33073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先受教，後教人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538" y="1353453"/>
            <a:ext cx="2884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最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能講解聖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經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1414283"/>
            <a:ext cx="3990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Expository &amp; systematic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5759" y="1904478"/>
            <a:ext cx="3294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詳細講論教訓人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6792" y="2514977"/>
            <a:ext cx="32127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Humble &amp; Spiritual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5759" y="3584894"/>
            <a:ext cx="2063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心裡火熱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8702" y="3839195"/>
            <a:ext cx="34659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Zealous </a:t>
            </a:r>
            <a:r>
              <a:rPr lang="en-US" altLang="zh-TW" sz="3000" b="1" i="1" dirty="0" smtClean="0">
                <a:solidFill>
                  <a:srgbClr val="C00000"/>
                </a:solidFill>
              </a:rPr>
              <a:t>&amp; Dedicated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0538" y="4116194"/>
            <a:ext cx="2063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放膽講論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0537" y="4714677"/>
            <a:ext cx="3607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多幫助那蒙恩的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985" y="5232269"/>
            <a:ext cx="33908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Practical and Caring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0537" y="5742340"/>
            <a:ext cx="3196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極有能力駁倒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985" y="6229155"/>
            <a:ext cx="40495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i="1" dirty="0" smtClean="0">
                <a:solidFill>
                  <a:srgbClr val="C00000"/>
                </a:solidFill>
              </a:rPr>
              <a:t>Effective</a:t>
            </a:r>
            <a:r>
              <a:rPr lang="en-US" sz="3000" b="1" i="1" dirty="0" smtClean="0">
                <a:solidFill>
                  <a:srgbClr val="C00000"/>
                </a:solidFill>
              </a:rPr>
              <a:t> and </a:t>
            </a:r>
            <a:r>
              <a:rPr lang="en-US" sz="3000" b="1" i="1" dirty="0" smtClean="0">
                <a:solidFill>
                  <a:srgbClr val="C00000"/>
                </a:solidFill>
              </a:rPr>
              <a:t>Apologetic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45015" y="201650"/>
            <a:ext cx="67970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摘自</a:t>
            </a:r>
            <a:r>
              <a:rPr lang="en-US" altLang="zh-TW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</a:t>
            </a:r>
            <a:r>
              <a:rPr lang="zh-TW" altLang="en-US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波羅與神學教育的啟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發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～滕近輝</a:t>
            </a:r>
            <a:r>
              <a:rPr lang="en-US" altLang="zh-TW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2600" i="1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15120" y="790583"/>
            <a:ext cx="1255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Gifted 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7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3" grpId="0"/>
      <p:bldP spid="16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postle p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16" y="685799"/>
            <a:ext cx="2772301" cy="18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pollos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67" y="2534001"/>
            <a:ext cx="30670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quila and priscil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"/>
            <a:ext cx="4805491" cy="241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4909" y="2514600"/>
            <a:ext cx="49359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神在不同地方興起不同的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人為祂工作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4908" y="3581400"/>
            <a:ext cx="51647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有時離開是好的，讓別人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興起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 </a:t>
            </a:r>
            <a:r>
              <a:rPr lang="en-US" altLang="zh-TW" sz="3000" i="1" dirty="0" smtClean="0">
                <a:solidFill>
                  <a:srgbClr val="002060"/>
                </a:solidFill>
                <a:ea typeface="華康黑體 Std W7" panose="020B0700000000000000" pitchFamily="34" charset="-120"/>
              </a:rPr>
              <a:t>I’m not indispensable</a:t>
            </a:r>
            <a:endParaRPr lang="en-US" sz="3000" i="1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11660" y="4648200"/>
            <a:ext cx="49359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要學習是倚靠神，而非倚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賴人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3617" y="5725418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亞波羅雖有恩賜，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仍需接受栽培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231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299357" y="381000"/>
            <a:ext cx="383857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1 1"/>
          <p:cNvSpPr/>
          <p:nvPr/>
        </p:nvSpPr>
        <p:spPr>
          <a:xfrm>
            <a:off x="4800600" y="381000"/>
            <a:ext cx="4191000" cy="3505200"/>
          </a:xfrm>
          <a:prstGeom prst="irregularSeal1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受教</a:t>
            </a:r>
            <a:endParaRPr lang="en-US" altLang="zh-TW" sz="4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teachable</a:t>
            </a:r>
            <a:endParaRPr lang="en-US" sz="36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5255057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百基拉、亞居拉接他來，將神的道給他講解更加詳細</a:t>
            </a:r>
            <a:endParaRPr lang="en-US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3951514"/>
            <a:ext cx="49808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我們是否願意成為別人的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百基拉、亞居拉呢？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7912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若發現傳道人對聖經了解不足時，應持什麼態度？</a:t>
            </a:r>
            <a:endParaRPr lang="en-US" sz="30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224826"/>
            <a:ext cx="594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批判、解雇、攻擊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...?</a:t>
            </a:r>
            <a:endParaRPr lang="en-US" sz="30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517996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884" name="Picture 4" descr="DSCN004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3794125" y="204788"/>
            <a:ext cx="155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以弗所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846138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亞細亞省的首府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商業及文化中心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港口大城市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4933" name="Picture 5" descr="DSCN0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3641725" y="192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2743200" y="838200"/>
            <a:ext cx="3892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攝氏圖書館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藏</a:t>
            </a:r>
            <a:r>
              <a:rPr kumimoji="1"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1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萬</a:t>
            </a:r>
            <a:r>
              <a:rPr kumimoji="1"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2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千蒲草紙卷</a:t>
            </a:r>
          </a:p>
        </p:txBody>
      </p:sp>
      <p:pic>
        <p:nvPicPr>
          <p:cNvPr id="124932" name="Picture 4" descr="DSCN0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92" y="-11624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4692" name="Picture 4" descr="DSCN01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  <p:sp>
        <p:nvSpPr>
          <p:cNvPr id="114697" name="Text Box 9"/>
          <p:cNvSpPr txBox="1">
            <a:spLocks noChangeArrowheads="1"/>
          </p:cNvSpPr>
          <p:nvPr/>
        </p:nvSpPr>
        <p:spPr bwMode="auto">
          <a:xfrm>
            <a:off x="2422525" y="1033463"/>
            <a:ext cx="341632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可容</a:t>
            </a:r>
            <a:r>
              <a:rPr kumimoji="1" lang="zh-TW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納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約</a:t>
            </a:r>
            <a:r>
              <a:rPr kumimoji="1"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3</a:t>
            </a:r>
            <a:r>
              <a:rPr kumimoji="1" lang="zh-TW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萬人</a:t>
            </a:r>
            <a:endParaRPr kumimoji="1" lang="zh-TW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特明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當時人口十分一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DSCN00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rtemis in eph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52400" y="91281"/>
            <a:ext cx="4572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長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377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英呎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, 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寬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180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英呎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-76200" y="593725"/>
            <a:ext cx="3810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TW" sz="3000" dirty="0">
                <a:solidFill>
                  <a:srgbClr val="FFFF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127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根柱子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, 60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呎高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867400" y="0"/>
            <a:ext cx="8839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3200" dirty="0">
              <a:solidFill>
                <a:srgbClr val="3333FF"/>
              </a:solidFill>
              <a:latin typeface="文鼎特明" pitchFamily="49" charset="-120"/>
              <a:ea typeface="文鼎特明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3200" dirty="0">
              <a:solidFill>
                <a:srgbClr val="3333FF"/>
              </a:solidFill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05400" y="73530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(</a:t>
            </a:r>
            <a:r>
              <a:rPr kumimoji="1"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古代七大奇觀之一</a:t>
            </a:r>
            <a:r>
              <a:rPr kumimoji="1"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)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68729" y="1091446"/>
            <a:ext cx="2292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亞底米神殿</a:t>
            </a:r>
            <a:endParaRPr lang="en-US" sz="3200" b="1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729" y="1593890"/>
            <a:ext cx="29450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建於主前六世紀</a:t>
            </a:r>
          </a:p>
        </p:txBody>
      </p:sp>
    </p:spTree>
    <p:extLst>
      <p:ext uri="{BB962C8B-B14F-4D97-AF65-F5344CB8AC3E}">
        <p14:creationId xmlns:p14="http://schemas.microsoft.com/office/powerpoint/2010/main" val="256149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3" name="Picture 3" descr=" Artemis of Ephesus: an 18th-century engraving of a Roman marble copy of a Greek original">
            <a:hlinkClick r:id="rId2" tooltip=" Artemis of Ephesus: an 18th-century engraving of a Roman marble copy of a Greek original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46038"/>
            <a:ext cx="4111625" cy="6811962"/>
          </a:xfrm>
          <a:prstGeom prst="rect">
            <a:avLst/>
          </a:prstGeom>
          <a:noFill/>
        </p:spPr>
      </p:pic>
      <p:pic>
        <p:nvPicPr>
          <p:cNvPr id="204804" name="Picture 4" descr="Artemis  Templ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0"/>
            <a:ext cx="2286000" cy="6858000"/>
          </a:xfrm>
          <a:prstGeom prst="rect">
            <a:avLst/>
          </a:prstGeom>
          <a:noFill/>
        </p:spPr>
      </p:pic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7419975" y="533400"/>
            <a:ext cx="7334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3333FF"/>
                </a:solidFill>
                <a:ea typeface="文鼎特明" pitchFamily="49" charset="-120"/>
              </a:rPr>
              <a:t>亞底米女神像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3581400"/>
            <a:ext cx="2289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Artemis / Diana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624" y="0"/>
            <a:ext cx="9144000" cy="6858000"/>
          </a:xfrm>
          <a:prstGeom prst="rect">
            <a:avLst/>
          </a:prstGeom>
          <a:solidFill>
            <a:schemeClr val="accent1"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89281" y="4043065"/>
            <a:ext cx="251863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</a:t>
            </a:r>
            <a:r>
              <a:rPr lang="zh-TW" altLang="en-US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殖與養育的神</a:t>
            </a:r>
            <a:endParaRPr lang="en-US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2964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(19:1-12)</a:t>
            </a: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遇見沒有重生的信徒</a:t>
            </a:r>
            <a:endParaRPr lang="en-US" altLang="zh-TW" sz="3200" dirty="0" smtClean="0">
              <a:ea typeface="華康儷中黑" pitchFamily="1" charset="-120"/>
              <a:sym typeface="Wingdings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約翰的洗 ─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悔改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是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第一步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200" dirty="0"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 聖靈的洗 ─ 生命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改變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是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進一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步</a:t>
            </a:r>
            <a:endParaRPr lang="en-US" altLang="zh-TW" sz="3200" dirty="0" smtClean="0"/>
          </a:p>
          <a:p>
            <a:r>
              <a:rPr lang="en-US" altLang="zh-TW" sz="3200" dirty="0"/>
              <a:t> </a:t>
            </a:r>
            <a:r>
              <a:rPr lang="en-US" altLang="zh-TW" sz="3200" dirty="0" smtClean="0"/>
              <a:t> </a:t>
            </a:r>
            <a:r>
              <a:rPr lang="zh-TW" altLang="en-US" sz="3200" dirty="0" smtClean="0"/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</a:t>
            </a:r>
            <a:r>
              <a:rPr lang="zh-TW" altLang="en-US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的時候，</a:t>
            </a:r>
            <a:r>
              <a:rPr lang="zh-TW" altLang="en-US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了聖靈沒有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*「受聖靈」乃重生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得救的依據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，所有清楚救恩的</a:t>
            </a:r>
            <a:endParaRPr lang="en-US" altLang="zh-TW" sz="3200" dirty="0" smtClean="0">
              <a:ea typeface="華康儷中黑" pitchFamily="1" charset="-120"/>
              <a:sym typeface="Wingdings"/>
            </a:endParaRPr>
          </a:p>
          <a:p>
            <a:r>
              <a:rPr lang="zh-TW" altLang="en-US" sz="3200" dirty="0"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  基督徒皆於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信主時受了聖靈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    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既然</a:t>
            </a:r>
            <a:r>
              <a:rPr lang="zh-TW" altLang="en-US" sz="33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信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祂，就</a:t>
            </a:r>
            <a:r>
              <a:rPr lang="zh-TW" altLang="en-US" sz="33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受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了所應許的聖靈為印記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</a:t>
            </a:r>
            <a:r>
              <a:rPr lang="en-US" altLang="zh-TW" sz="2800" dirty="0" smtClean="0"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ea typeface="華康儷中黑" pitchFamily="1" charset="-120"/>
                <a:sym typeface="Wingdings"/>
              </a:rPr>
              <a:t>弗</a:t>
            </a:r>
            <a:r>
              <a:rPr lang="en-US" altLang="zh-TW" sz="2800" dirty="0" smtClean="0">
                <a:ea typeface="華康儷中黑" pitchFamily="1" charset="-120"/>
                <a:sym typeface="Wingdings"/>
              </a:rPr>
              <a:t>1:13)</a:t>
            </a:r>
          </a:p>
        </p:txBody>
      </p:sp>
      <p:pic>
        <p:nvPicPr>
          <p:cNvPr id="5122" name="Picture 2" descr="Image result for holy spirit do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/>
          <a:stretch/>
        </p:blipFill>
        <p:spPr bwMode="auto">
          <a:xfrm>
            <a:off x="6506897" y="176628"/>
            <a:ext cx="2572719" cy="268295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4749225"/>
            <a:ext cx="65774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三個月在會堂，兩年在推喇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奴學房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5358825"/>
            <a:ext cx="4115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期間寫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了哥林多前書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4575367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orn ag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467600" cy="465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15240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單有「救恩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知識不能使人得救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737175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不是認為自己得救就真的得救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312909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只有受了聖靈才真正重生得救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2" name="Picture 4" descr="Image result for born ag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467600" cy="47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932" y="4955939"/>
            <a:ext cx="716093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不是信仰教義、教會生活、或浸禮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是藉聖靈與上帝發生關係才叫人得救</a:t>
            </a:r>
            <a:endParaRPr lang="en-US" sz="34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7513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1920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19:13-22</a:t>
            </a:r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3294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遇到趕鬼的騙子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5756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工作的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能力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與工者的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生命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有關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701658"/>
            <a:ext cx="401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 </a:t>
            </a:r>
            <a:r>
              <a:rPr lang="en-US" altLang="zh-TW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Relation, not Imitation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2234625"/>
            <a:ext cx="4935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徹底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脫離迷信，焚邪術書</a:t>
            </a:r>
            <a:endParaRPr lang="en-US" altLang="zh-TW" sz="3200" dirty="0">
              <a:ea typeface="華康儷中黑" pitchFamily="1" charset="-120"/>
            </a:endParaRPr>
          </a:p>
        </p:txBody>
      </p:sp>
      <p:pic>
        <p:nvPicPr>
          <p:cNvPr id="6146" name="Picture 2" descr="Image result for burning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40" y="1813376"/>
            <a:ext cx="3808060" cy="260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799" y="4876800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我們亦有什麼需要在神面前徹底焚燒呢？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52251" y="2307747"/>
            <a:ext cx="1676400" cy="5329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9680" y="4051445"/>
            <a:ext cx="2092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err="1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忌</a:t>
            </a:r>
            <a:r>
              <a:rPr 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諱 taboo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677542" y="2832462"/>
            <a:ext cx="638754" cy="53296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357159" y="3397269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不容易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798" y="5511225"/>
            <a:ext cx="7920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主的道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大大興旺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而且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得勝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，就是這樣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(20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" y="6096000"/>
            <a:ext cx="92127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教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會興旺不是讓</a:t>
            </a:r>
            <a:r>
              <a:rPr lang="zh-TW" altLang="en-US" sz="3200" dirty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多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人</a:t>
            </a:r>
            <a:r>
              <a:rPr lang="zh-TW" altLang="en-US" sz="32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聽道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，而是信的人願意</a:t>
            </a:r>
            <a:r>
              <a:rPr lang="zh-TW" altLang="en-US" sz="32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行道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！</a:t>
            </a:r>
            <a:endParaRPr lang="en-US" altLang="zh-TW" sz="3200" dirty="0">
              <a:solidFill>
                <a:srgbClr val="C0000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721190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/>
      <p:bldP spid="11" grpId="0" animBg="1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1920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19:23-41)</a:t>
            </a:r>
            <a:endParaRPr lang="en-US" altLang="zh-TW" sz="3200" b="1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3294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銀匠底米丟鬧事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4525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「拜偶像」為生意謀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利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701658"/>
            <a:ext cx="5979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「貪心就如拜偶像一樣」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西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3:5)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2234625"/>
            <a:ext cx="5684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貪財是萬惡之根」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提前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6:10)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4114800"/>
            <a:ext cx="5121530" cy="3200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3200" dirty="0">
                <a:ea typeface="華康儷中黑" pitchFamily="1" charset="-120"/>
                <a:sym typeface="Wingdings"/>
              </a:rPr>
              <a:t>群眾心理  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Benjamin Franklin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:</a:t>
            </a:r>
          </a:p>
          <a:p>
            <a:pPr>
              <a:lnSpc>
                <a:spcPts val="3400"/>
              </a:lnSpc>
            </a:pPr>
            <a:r>
              <a:rPr lang="en-US" altLang="zh-TW" sz="3200" dirty="0" smtClean="0">
                <a:ea typeface="華康儷中黑" pitchFamily="1" charset="-120"/>
                <a:sym typeface="Wingdings"/>
              </a:rPr>
              <a:t>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“A mob is a monster with </a:t>
            </a:r>
            <a:endParaRPr lang="en-US" altLang="zh-TW" sz="3200" i="1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many heads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but </a:t>
            </a:r>
            <a:r>
              <a:rPr lang="en-US" altLang="zh-TW" sz="3200" i="1" u="sng" dirty="0">
                <a:ea typeface="華康儷中黑" pitchFamily="1" charset="-120"/>
                <a:sym typeface="Wingdings"/>
              </a:rPr>
              <a:t>no brains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!”</a:t>
            </a:r>
          </a:p>
          <a:p>
            <a:pPr>
              <a:lnSpc>
                <a:spcPts val="3400"/>
              </a:lnSpc>
            </a:pP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Max 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Lerner: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“Frightened </a:t>
            </a:r>
            <a:endParaRPr lang="en-US" altLang="zh-TW" sz="3200" i="1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people </a:t>
            </a:r>
            <a:r>
              <a:rPr lang="en-US" altLang="zh-TW" sz="3200" i="1" u="sng" dirty="0" smtClean="0">
                <a:ea typeface="華康儷中黑" pitchFamily="1" charset="-120"/>
                <a:sym typeface="Wingdings"/>
              </a:rPr>
              <a:t>seeking </a:t>
            </a:r>
            <a:r>
              <a:rPr lang="en-US" altLang="zh-TW" sz="3200" i="1" u="sng" dirty="0">
                <a:ea typeface="華康儷中黑" pitchFamily="1" charset="-120"/>
                <a:sym typeface="Wingdings"/>
              </a:rPr>
              <a:t>assurance </a:t>
            </a:r>
            <a:endParaRPr lang="en-US" altLang="zh-TW" sz="3200" i="1" u="sng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in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collective </a:t>
            </a: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action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”</a:t>
            </a:r>
          </a:p>
          <a:p>
            <a:r>
              <a:rPr lang="en-US" altLang="zh-TW" sz="3200" i="1" dirty="0">
                <a:ea typeface="華康儷中黑" pitchFamily="1" charset="-120"/>
                <a:sym typeface="Wingdings"/>
              </a:rPr>
              <a:t>    </a:t>
            </a:r>
          </a:p>
        </p:txBody>
      </p:sp>
      <p:pic>
        <p:nvPicPr>
          <p:cNvPr id="7170" name="Picture 2" descr="Image result for acts 19:23-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689" y="80290"/>
            <a:ext cx="2848857" cy="37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311" y="58433"/>
            <a:ext cx="288690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90452"/>
            <a:ext cx="3711712" cy="296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20808" y="2936441"/>
            <a:ext cx="6739345" cy="964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基督教不受歡迎，因為它使很多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行業都要關門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-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酒吧、妓院、賭場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  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3557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文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43200"/>
            <a:ext cx="5410200" cy="39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文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0" y="304800"/>
            <a:ext cx="5410200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0929" y="3864931"/>
            <a:ext cx="274947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0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群眾心理</a:t>
            </a:r>
            <a:endParaRPr lang="en-US" sz="5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648" y="470747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找出共敵來團結人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趁機宣洩怨恨憤怒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86964" y="304800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聚集的人紛紛亂亂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有喊叫這個</a:t>
            </a:r>
            <a:r>
              <a:rPr lang="en-US" altLang="zh-TW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...</a:t>
            </a:r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那個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多半不知道是為什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麼聚集 </a:t>
            </a:r>
            <a:r>
              <a:rPr lang="en-US" altLang="zh-TW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(19:32)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641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acts 19:23-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27" name="Picture 3" descr="DSCN01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22123"/>
            <a:ext cx="9144000" cy="6858000"/>
          </a:xfrm>
          <a:noFill/>
          <a:ln/>
        </p:spPr>
      </p:pic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5486400" y="304800"/>
            <a:ext cx="323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主後</a:t>
            </a:r>
            <a:r>
              <a:rPr kumimoji="1" lang="en-US" altLang="zh-TW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263</a:t>
            </a:r>
            <a:r>
              <a:rPr kumimoji="1" lang="zh-TW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年被毀</a:t>
            </a:r>
          </a:p>
        </p:txBody>
      </p:sp>
      <p:pic>
        <p:nvPicPr>
          <p:cNvPr id="205829" name="Picture 5" descr="DSCN015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7" name="TextBox 6"/>
          <p:cNvSpPr txBox="1"/>
          <p:nvPr/>
        </p:nvSpPr>
        <p:spPr>
          <a:xfrm>
            <a:off x="15498" y="0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昔日亞底米神廟已不復存在</a:t>
            </a:r>
            <a:endParaRPr lang="en-US" altLang="zh-TW" sz="3200" dirty="0" smtClean="0">
              <a:solidFill>
                <a:srgbClr val="FFFF00"/>
              </a:solidFill>
              <a:effectLst>
                <a:glow rad="101600">
                  <a:srgbClr val="00B05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耶穌基督的福音</a:t>
            </a:r>
            <a:r>
              <a:rPr lang="zh-TW" altLang="en-US" sz="3200" dirty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仍被傳揚</a:t>
            </a:r>
            <a:endParaRPr lang="en-US" sz="3200" dirty="0">
              <a:solidFill>
                <a:srgbClr val="FFFF00"/>
              </a:solidFill>
              <a:effectLst>
                <a:glow rad="101600">
                  <a:srgbClr val="00B05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" y="5638800"/>
            <a:ext cx="78486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亂定之後，保羅請門徒來，勸勉他們，就辭別起行，往馬其頓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去，走遍那一帶地方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(20:1)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869141" y="1627094"/>
            <a:ext cx="2017059" cy="1250577"/>
          </a:xfrm>
          <a:custGeom>
            <a:avLst/>
            <a:gdLst>
              <a:gd name="connsiteX0" fmla="*/ 2017059 w 2017059"/>
              <a:gd name="connsiteY0" fmla="*/ 1250577 h 1250577"/>
              <a:gd name="connsiteX1" fmla="*/ 1815353 w 2017059"/>
              <a:gd name="connsiteY1" fmla="*/ 887506 h 1250577"/>
              <a:gd name="connsiteX2" fmla="*/ 1532965 w 2017059"/>
              <a:gd name="connsiteY2" fmla="*/ 833718 h 1250577"/>
              <a:gd name="connsiteX3" fmla="*/ 1116106 w 2017059"/>
              <a:gd name="connsiteY3" fmla="*/ 564777 h 1250577"/>
              <a:gd name="connsiteX4" fmla="*/ 658906 w 2017059"/>
              <a:gd name="connsiteY4" fmla="*/ 484094 h 1250577"/>
              <a:gd name="connsiteX5" fmla="*/ 228600 w 2017059"/>
              <a:gd name="connsiteY5" fmla="*/ 457200 h 1250577"/>
              <a:gd name="connsiteX6" fmla="*/ 26894 w 2017059"/>
              <a:gd name="connsiteY6" fmla="*/ 0 h 1250577"/>
              <a:gd name="connsiteX7" fmla="*/ 26894 w 2017059"/>
              <a:gd name="connsiteY7" fmla="*/ 0 h 1250577"/>
              <a:gd name="connsiteX8" fmla="*/ 26894 w 2017059"/>
              <a:gd name="connsiteY8" fmla="*/ 0 h 1250577"/>
              <a:gd name="connsiteX9" fmla="*/ 26894 w 2017059"/>
              <a:gd name="connsiteY9" fmla="*/ 0 h 1250577"/>
              <a:gd name="connsiteX10" fmla="*/ 26894 w 2017059"/>
              <a:gd name="connsiteY10" fmla="*/ 0 h 1250577"/>
              <a:gd name="connsiteX11" fmla="*/ 0 w 2017059"/>
              <a:gd name="connsiteY11" fmla="*/ 0 h 1250577"/>
              <a:gd name="connsiteX12" fmla="*/ 0 w 2017059"/>
              <a:gd name="connsiteY12" fmla="*/ 0 h 125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17059" h="1250577">
                <a:moveTo>
                  <a:pt x="2017059" y="1250577"/>
                </a:moveTo>
                <a:cubicBezTo>
                  <a:pt x="1956547" y="1103779"/>
                  <a:pt x="1896035" y="956982"/>
                  <a:pt x="1815353" y="887506"/>
                </a:cubicBezTo>
                <a:cubicBezTo>
                  <a:pt x="1734671" y="818029"/>
                  <a:pt x="1649506" y="887506"/>
                  <a:pt x="1532965" y="833718"/>
                </a:cubicBezTo>
                <a:cubicBezTo>
                  <a:pt x="1416424" y="779930"/>
                  <a:pt x="1261782" y="623048"/>
                  <a:pt x="1116106" y="564777"/>
                </a:cubicBezTo>
                <a:cubicBezTo>
                  <a:pt x="970430" y="506506"/>
                  <a:pt x="806824" y="502024"/>
                  <a:pt x="658906" y="484094"/>
                </a:cubicBezTo>
                <a:cubicBezTo>
                  <a:pt x="510988" y="466164"/>
                  <a:pt x="333935" y="537882"/>
                  <a:pt x="228600" y="457200"/>
                </a:cubicBezTo>
                <a:cubicBezTo>
                  <a:pt x="123265" y="376518"/>
                  <a:pt x="26894" y="0"/>
                  <a:pt x="26894" y="0"/>
                </a:cubicBezTo>
                <a:lnTo>
                  <a:pt x="26894" y="0"/>
                </a:lnTo>
                <a:lnTo>
                  <a:pt x="26894" y="0"/>
                </a:lnTo>
                <a:lnTo>
                  <a:pt x="26894" y="0"/>
                </a:lnTo>
                <a:lnTo>
                  <a:pt x="2689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 rot="20199428">
            <a:off x="149248" y="908699"/>
            <a:ext cx="1901051" cy="4195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528943" y="1175209"/>
            <a:ext cx="902972" cy="1746133"/>
          </a:xfrm>
          <a:custGeom>
            <a:avLst/>
            <a:gdLst>
              <a:gd name="connsiteX0" fmla="*/ 290129 w 902972"/>
              <a:gd name="connsiteY0" fmla="*/ 361761 h 1746133"/>
              <a:gd name="connsiteX1" fmla="*/ 173397 w 902972"/>
              <a:gd name="connsiteY1" fmla="*/ 459038 h 1746133"/>
              <a:gd name="connsiteX2" fmla="*/ 105304 w 902972"/>
              <a:gd name="connsiteY2" fmla="*/ 575770 h 1746133"/>
              <a:gd name="connsiteX3" fmla="*/ 173397 w 902972"/>
              <a:gd name="connsiteY3" fmla="*/ 770323 h 1746133"/>
              <a:gd name="connsiteX4" fmla="*/ 270674 w 902972"/>
              <a:gd name="connsiteY4" fmla="*/ 984331 h 1746133"/>
              <a:gd name="connsiteX5" fmla="*/ 270674 w 902972"/>
              <a:gd name="connsiteY5" fmla="*/ 1130246 h 1746133"/>
              <a:gd name="connsiteX6" fmla="*/ 270674 w 902972"/>
              <a:gd name="connsiteY6" fmla="*/ 1266434 h 1746133"/>
              <a:gd name="connsiteX7" fmla="*/ 367951 w 902972"/>
              <a:gd name="connsiteY7" fmla="*/ 1392893 h 1746133"/>
              <a:gd name="connsiteX8" fmla="*/ 533321 w 902972"/>
              <a:gd name="connsiteY8" fmla="*/ 1538808 h 1746133"/>
              <a:gd name="connsiteX9" fmla="*/ 562504 w 902972"/>
              <a:gd name="connsiteY9" fmla="*/ 1723634 h 1746133"/>
              <a:gd name="connsiteX10" fmla="*/ 455500 w 902972"/>
              <a:gd name="connsiteY10" fmla="*/ 1723634 h 1746133"/>
              <a:gd name="connsiteX11" fmla="*/ 397134 w 902972"/>
              <a:gd name="connsiteY11" fmla="*/ 1548536 h 1746133"/>
              <a:gd name="connsiteX12" fmla="*/ 251219 w 902972"/>
              <a:gd name="connsiteY12" fmla="*/ 1451259 h 1746133"/>
              <a:gd name="connsiteX13" fmla="*/ 134487 w 902972"/>
              <a:gd name="connsiteY13" fmla="*/ 1276161 h 1746133"/>
              <a:gd name="connsiteX14" fmla="*/ 183125 w 902972"/>
              <a:gd name="connsiteY14" fmla="*/ 1110791 h 1746133"/>
              <a:gd name="connsiteX15" fmla="*/ 163670 w 902972"/>
              <a:gd name="connsiteY15" fmla="*/ 916238 h 1746133"/>
              <a:gd name="connsiteX16" fmla="*/ 76121 w 902972"/>
              <a:gd name="connsiteY16" fmla="*/ 799506 h 1746133"/>
              <a:gd name="connsiteX17" fmla="*/ 8027 w 902972"/>
              <a:gd name="connsiteY17" fmla="*/ 478493 h 1746133"/>
              <a:gd name="connsiteX18" fmla="*/ 270674 w 902972"/>
              <a:gd name="connsiteY18" fmla="*/ 303395 h 1746133"/>
              <a:gd name="connsiteX19" fmla="*/ 533321 w 902972"/>
              <a:gd name="connsiteY19" fmla="*/ 225574 h 1746133"/>
              <a:gd name="connsiteX20" fmla="*/ 718146 w 902972"/>
              <a:gd name="connsiteY20" fmla="*/ 89387 h 1746133"/>
              <a:gd name="connsiteX21" fmla="*/ 844606 w 902972"/>
              <a:gd name="connsiteY21" fmla="*/ 11565 h 1746133"/>
              <a:gd name="connsiteX22" fmla="*/ 902972 w 902972"/>
              <a:gd name="connsiteY22" fmla="*/ 1838 h 17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2972" h="1746133">
                <a:moveTo>
                  <a:pt x="290129" y="361761"/>
                </a:moveTo>
                <a:cubicBezTo>
                  <a:pt x="247165" y="392565"/>
                  <a:pt x="204201" y="423370"/>
                  <a:pt x="173397" y="459038"/>
                </a:cubicBezTo>
                <a:cubicBezTo>
                  <a:pt x="142593" y="494706"/>
                  <a:pt x="105304" y="523889"/>
                  <a:pt x="105304" y="575770"/>
                </a:cubicBezTo>
                <a:cubicBezTo>
                  <a:pt x="105304" y="627651"/>
                  <a:pt x="145835" y="702229"/>
                  <a:pt x="173397" y="770323"/>
                </a:cubicBezTo>
                <a:cubicBezTo>
                  <a:pt x="200959" y="838417"/>
                  <a:pt x="254461" y="924344"/>
                  <a:pt x="270674" y="984331"/>
                </a:cubicBezTo>
                <a:cubicBezTo>
                  <a:pt x="286887" y="1044318"/>
                  <a:pt x="270674" y="1130246"/>
                  <a:pt x="270674" y="1130246"/>
                </a:cubicBezTo>
                <a:cubicBezTo>
                  <a:pt x="270674" y="1177263"/>
                  <a:pt x="254461" y="1222660"/>
                  <a:pt x="270674" y="1266434"/>
                </a:cubicBezTo>
                <a:cubicBezTo>
                  <a:pt x="286887" y="1310209"/>
                  <a:pt x="324177" y="1347497"/>
                  <a:pt x="367951" y="1392893"/>
                </a:cubicBezTo>
                <a:cubicBezTo>
                  <a:pt x="411726" y="1438289"/>
                  <a:pt x="500896" y="1483685"/>
                  <a:pt x="533321" y="1538808"/>
                </a:cubicBezTo>
                <a:cubicBezTo>
                  <a:pt x="565747" y="1593932"/>
                  <a:pt x="575474" y="1692830"/>
                  <a:pt x="562504" y="1723634"/>
                </a:cubicBezTo>
                <a:cubicBezTo>
                  <a:pt x="549534" y="1754438"/>
                  <a:pt x="483062" y="1752817"/>
                  <a:pt x="455500" y="1723634"/>
                </a:cubicBezTo>
                <a:cubicBezTo>
                  <a:pt x="427938" y="1694451"/>
                  <a:pt x="431181" y="1593932"/>
                  <a:pt x="397134" y="1548536"/>
                </a:cubicBezTo>
                <a:cubicBezTo>
                  <a:pt x="363087" y="1503140"/>
                  <a:pt x="294994" y="1496655"/>
                  <a:pt x="251219" y="1451259"/>
                </a:cubicBezTo>
                <a:cubicBezTo>
                  <a:pt x="207444" y="1405863"/>
                  <a:pt x="145836" y="1332906"/>
                  <a:pt x="134487" y="1276161"/>
                </a:cubicBezTo>
                <a:cubicBezTo>
                  <a:pt x="123138" y="1219416"/>
                  <a:pt x="178261" y="1170778"/>
                  <a:pt x="183125" y="1110791"/>
                </a:cubicBezTo>
                <a:cubicBezTo>
                  <a:pt x="187989" y="1050804"/>
                  <a:pt x="181504" y="968119"/>
                  <a:pt x="163670" y="916238"/>
                </a:cubicBezTo>
                <a:cubicBezTo>
                  <a:pt x="145836" y="864357"/>
                  <a:pt x="102061" y="872463"/>
                  <a:pt x="76121" y="799506"/>
                </a:cubicBezTo>
                <a:cubicBezTo>
                  <a:pt x="50181" y="726549"/>
                  <a:pt x="-24399" y="561178"/>
                  <a:pt x="8027" y="478493"/>
                </a:cubicBezTo>
                <a:cubicBezTo>
                  <a:pt x="40452" y="395808"/>
                  <a:pt x="183125" y="345548"/>
                  <a:pt x="270674" y="303395"/>
                </a:cubicBezTo>
                <a:cubicBezTo>
                  <a:pt x="358223" y="261242"/>
                  <a:pt x="458742" y="261242"/>
                  <a:pt x="533321" y="225574"/>
                </a:cubicBezTo>
                <a:cubicBezTo>
                  <a:pt x="607900" y="189906"/>
                  <a:pt x="666265" y="125055"/>
                  <a:pt x="718146" y="89387"/>
                </a:cubicBezTo>
                <a:cubicBezTo>
                  <a:pt x="770027" y="53719"/>
                  <a:pt x="813802" y="26156"/>
                  <a:pt x="844606" y="11565"/>
                </a:cubicBezTo>
                <a:cubicBezTo>
                  <a:pt x="875410" y="-3026"/>
                  <a:pt x="889191" y="-594"/>
                  <a:pt x="902972" y="1838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6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50385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(20:1-6)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馬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其頓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/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希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臘一帶：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  <a:sym typeface="Wingdings"/>
              </a:rPr>
              <a:t>住了三個月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4935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寫了哥林多後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書、羅馬書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701658"/>
            <a:ext cx="6099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 smtClean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新同工團加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入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不同教會的果子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892225"/>
            <a:ext cx="5642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第二次出現「我們」</a:t>
            </a:r>
            <a:r>
              <a:rPr lang="en-US" altLang="zh-TW" sz="3200" dirty="0">
                <a:ea typeface="華康儷中黑" pitchFamily="1" charset="-120"/>
                <a:sym typeface="Wingdings"/>
              </a:rPr>
              <a:t>(20:5-16)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1" y="2310096"/>
            <a:ext cx="49530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所巴特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羅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16:21=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所西巴德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亞里達古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西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4:10,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徒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19:29,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27:2)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該猶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林前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1:14,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羅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16:23)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推基古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提後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4:12,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多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3:12)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特羅非摩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21:29,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提後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4:20)</a:t>
            </a:r>
          </a:p>
        </p:txBody>
      </p:sp>
      <p:pic>
        <p:nvPicPr>
          <p:cNvPr id="9218" name="Picture 2" descr="Image result for apostle p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6188"/>
            <a:ext cx="2780196" cy="424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3359" y="4793657"/>
            <a:ext cx="8876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兩個人總比一個人好，因為二人勞碌同得美好的果效。若是跌倒，這人可以扶起他的同伴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傳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4:9-10)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35550656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533400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準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備回程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Down Arrow 3"/>
          <p:cNvSpPr/>
          <p:nvPr/>
        </p:nvSpPr>
        <p:spPr>
          <a:xfrm rot="18358975">
            <a:off x="2793009" y="1047457"/>
            <a:ext cx="408514" cy="895255"/>
          </a:xfrm>
          <a:prstGeom prst="down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Image result for 猶推古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38100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51054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猶推古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44" name="Picture 4" descr="Image result for 猶推古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t="1408" b="3443"/>
          <a:stretch/>
        </p:blipFill>
        <p:spPr bwMode="auto">
          <a:xfrm>
            <a:off x="5181600" y="2895599"/>
            <a:ext cx="36576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wn Arrow 7"/>
          <p:cNvSpPr/>
          <p:nvPr/>
        </p:nvSpPr>
        <p:spPr>
          <a:xfrm rot="19513802">
            <a:off x="3352899" y="2063576"/>
            <a:ext cx="266920" cy="1164693"/>
          </a:xfrm>
          <a:prstGeom prst="down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80" y="1184275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393" y="5301203"/>
            <a:ext cx="4288353" cy="150810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保羅從米利都打發人往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以弗所去請教會長老來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(20:17)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798534" y="3099908"/>
            <a:ext cx="243858" cy="2685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44263" y="2777699"/>
            <a:ext cx="243858" cy="2685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4997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10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3244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(20:13-38)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米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利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都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要對主忠心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要靠恩站立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701658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要時刻儆醒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00433" y="89806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語重心長的告別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2208941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要留下榜樣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9157" y="1085723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事奉的動機、態度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</a:rPr>
              <a:t>、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能力、信息</a:t>
            </a:r>
            <a:endParaRPr lang="en-US" sz="32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838" y="1686268"/>
            <a:ext cx="640592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</a:rPr>
              <a:t>耶穌的教導</a:t>
            </a:r>
            <a:r>
              <a:rPr lang="en-US" altLang="zh-TW" sz="3400" dirty="0" smtClean="0">
                <a:solidFill>
                  <a:srgbClr val="C00000"/>
                </a:solidFill>
                <a:ea typeface="華康儷中黑" pitchFamily="1" charset="-120"/>
              </a:rPr>
              <a:t>:</a:t>
            </a:r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</a:rPr>
              <a:t>「施比受更為有福」</a:t>
            </a:r>
            <a:endParaRPr lang="en-US" sz="34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5711" y="6132369"/>
            <a:ext cx="4200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Best friends FOREVER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1270" name="Picture 6" descr="Image result for acts 20:17-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98" y="2399862"/>
            <a:ext cx="37719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8676" y="2703555"/>
            <a:ext cx="4287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為人如何、不顧性命</a:t>
            </a:r>
            <a:endParaRPr lang="en-US" altLang="zh-TW" sz="30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沒有避諱、謹慎牧養</a:t>
            </a:r>
            <a:endParaRPr lang="en-US" altLang="zh-TW" sz="30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勞苦榜樣、不住</a:t>
            </a:r>
            <a:r>
              <a:rPr lang="zh-TW" altLang="en-US" sz="3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流淚</a:t>
            </a:r>
            <a:r>
              <a:rPr lang="en-US" altLang="zh-TW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endParaRPr lang="en-US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2401" y="5219576"/>
            <a:ext cx="5200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我把你們交託神和祂恩惠的</a:t>
            </a:r>
            <a:endParaRPr lang="en-US" altLang="zh-TW" sz="30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道，這道能建立你們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 </a:t>
            </a:r>
            <a:r>
              <a:rPr lang="en-US" altLang="zh-TW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(32</a:t>
            </a:r>
            <a:r>
              <a:rPr lang="zh-TW" altLang="en-US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26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9744" y="4173684"/>
            <a:ext cx="46987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除了為教會流汗，我們</a:t>
            </a:r>
            <a:endParaRPr lang="en-US" altLang="zh-TW" sz="32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又為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教會流過多少淚呢？</a:t>
            </a:r>
            <a:endParaRPr lang="en-US" sz="32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3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3" grpId="0"/>
      <p:bldP spid="10" grpId="0"/>
      <p:bldP spid="18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2931"/>
            <a:ext cx="8839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在我往耶路撒冷去，心甚迫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切，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在那裡要遇見甚麼事；</a:t>
            </a:r>
          </a:p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知道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在各城裡向我指證，說有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捆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鎖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與患難等待我。</a:t>
            </a:r>
          </a:p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不以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性命為念，也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不看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為寶貴，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只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行完我的路程，成就我從主耶穌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</a:t>
            </a:r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的職事，證明神恩惠的福音。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6200"/>
            <a:ext cx="31999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使徒行傳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 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6" name="Picture 2" descr="Image result for 畢玉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80" b="35386"/>
          <a:stretch/>
        </p:blipFill>
        <p:spPr bwMode="auto">
          <a:xfrm>
            <a:off x="7225045" y="4162850"/>
            <a:ext cx="1801310" cy="2542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75533" y="5612052"/>
            <a:ext cx="51507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1998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年 </a:t>
            </a:r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月</a:t>
            </a:r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25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日 北區信息</a:t>
            </a:r>
            <a:endParaRPr lang="en-US" altLang="zh-TW" sz="3200" dirty="0" smtClean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1998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年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月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日 被主接去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3890" y="50540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畢玉書牧師</a:t>
            </a:r>
            <a:endParaRPr lang="en-US" sz="3200" dirty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892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16159"/>
            <a:ext cx="52116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我卻不以性命為念，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也不看為寶貴，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只要行完我的路程，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成就我從主耶穌所領受的職事，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證明神恩惠的道。</a:t>
            </a:r>
            <a:endParaRPr lang="en-US" sz="2800" dirty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</p:txBody>
      </p:sp>
      <p:pic>
        <p:nvPicPr>
          <p:cNvPr id="1028" name="Picture 4" descr="Image result for acts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597" y="380999"/>
            <a:ext cx="395746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380999"/>
            <a:ext cx="3448399" cy="41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5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15561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長老治會體制：</a:t>
            </a:r>
            <a:endParaRPr lang="en-US" sz="3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46108"/>
            <a:ext cx="92127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在第一次宣教旅程中，保羅與巴拿巴在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各教會</a:t>
            </a:r>
            <a:r>
              <a:rPr lang="zh-TW" altLang="en-US" sz="32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中</a:t>
            </a:r>
            <a:endParaRPr lang="en-US" altLang="zh-TW" sz="32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選立了長老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，又禁食禱告，就把他們託所信的主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(14:23)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301561"/>
            <a:ext cx="9201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耶路撒冷的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教會有使徒與長老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(15:2)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，使徒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「要專心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以祈禱傳道為事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(6:4)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而長老則要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「監督、牧</a:t>
            </a:r>
            <a:endParaRPr lang="en-US" altLang="zh-TW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養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」羊群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(20:28)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，治理他們。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962400"/>
            <a:ext cx="8832867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彼得與約翰本是使徒，但他們在教會中卻稱自己為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彼後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5:1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約貳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、約叁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，表明兩者的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職責相等，亦可轉換。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733" y="5623917"/>
            <a:ext cx="87511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使徒行傳提及</a:t>
            </a:r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，都是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眾數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，無論耶路撒冷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或外邦教會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(14:23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15:2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20:17...)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45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001000" y="58674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5243" y="228600"/>
            <a:ext cx="399981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面向耶路撒冷：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徒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21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章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)</a:t>
            </a:r>
            <a:endParaRPr lang="en-US" sz="28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81600" y="3962400"/>
            <a:ext cx="2438400" cy="16002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15039" y="41148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居比路</a:t>
            </a:r>
            <a:endParaRPr lang="en-US" sz="1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282" y="4008526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775" y="4487109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93972"/>
            <a:ext cx="34880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27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lus/>
      </p:transition>
    </mc:Choice>
    <mc:Fallback>
      <p:transition spd="slow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0887" y="-228600"/>
            <a:ext cx="914400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76600" y="76200"/>
            <a:ext cx="5758308" cy="55399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3000" dirty="0">
                <a:ea typeface="華康儷中黑" pitchFamily="1" charset="-120"/>
                <a:sym typeface="Wingdings"/>
              </a:rPr>
              <a:t>保羅為何要往耶路撒冷</a:t>
            </a:r>
            <a:r>
              <a:rPr lang="zh-TW" altLang="en-US" sz="3000" dirty="0" smtClean="0">
                <a:ea typeface="華康儷中黑" pitchFamily="1" charset="-120"/>
                <a:sym typeface="Wingdings"/>
              </a:rPr>
              <a:t>？</a:t>
            </a:r>
            <a:r>
              <a:rPr lang="en-US" altLang="zh-TW" sz="3000" dirty="0" smtClean="0">
                <a:ea typeface="華康儷中黑" pitchFamily="1" charset="-120"/>
                <a:sym typeface="Wingdings"/>
              </a:rPr>
              <a:t>(19:21)</a:t>
            </a:r>
            <a:endParaRPr lang="en-US" altLang="zh-TW" sz="3000" dirty="0"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600" y="630198"/>
            <a:ext cx="5758308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收集捐獻幫助聖徒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徒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11:27-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30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  </a:t>
            </a:r>
            <a:endParaRPr lang="en-US" altLang="zh-TW" sz="3000" dirty="0">
              <a:solidFill>
                <a:schemeClr val="accent5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  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   林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前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16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、林後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9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、羅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15:25-26)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4267200"/>
            <a:ext cx="3429001" cy="193899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眾人的勸阻：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推羅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的信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徒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先知亞迦布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該撒利亞的信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徒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2" name="6-Point Star 1"/>
          <p:cNvSpPr/>
          <p:nvPr/>
        </p:nvSpPr>
        <p:spPr>
          <a:xfrm>
            <a:off x="8001000" y="5562600"/>
            <a:ext cx="304800" cy="381000"/>
          </a:xfrm>
          <a:prstGeom prst="star6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4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01025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</a:rPr>
              <a:t>究竟保羅執意要去是對是錯？</a:t>
            </a:r>
            <a:endParaRPr lang="en-US" sz="32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6353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勇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敢還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是愚蠢？ 固執？ 不聽勸？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74537"/>
            <a:ext cx="5346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願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意犧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牲？還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是白白送死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？</a:t>
            </a:r>
            <a:endParaRPr lang="en-US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597527"/>
            <a:ext cx="8839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25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現在，我往耶路撒冷去供給聖徒。</a:t>
            </a: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26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為馬其頓和亞該亞人樂意湊出捐項給耶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冷聖徒中的窮人。</a:t>
            </a: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27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固然是他們樂意的，其實也算是所欠的債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外邦人既然在他們屬靈的好處上有分，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把養身之物供給他們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28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等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我辦完了這事，把這善果向他們交付明白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 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就要路過你們那裡，往士班雅去。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3337" y="2006025"/>
            <a:ext cx="2517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羅馬書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5638800" y="1083431"/>
            <a:ext cx="3393627" cy="101542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保羅需親自去嗎？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96286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449739"/>
            <a:ext cx="4884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推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羅及該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撒利亞信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徒勸阻  </a:t>
            </a:r>
            <a:endParaRPr lang="en-US" altLang="zh-TW" sz="3200" dirty="0" smtClean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4210" y="297058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一般信徒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210" y="3555356"/>
            <a:ext cx="57919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趨吉避凶、遇難找小路捷徑、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希望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problem free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pain free...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4210" y="4678740"/>
            <a:ext cx="8398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結果：體貼肉體多於順服聖靈、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遷就人而沒遵從神、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拾棄原則、沒有立場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4210" y="2076789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原因：關心愛護保羅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3400" y="204220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但不一定是對的</a:t>
            </a:r>
            <a:r>
              <a:rPr lang="zh-TW" altLang="en-US" sz="3600" dirty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！</a:t>
            </a:r>
            <a:endParaRPr lang="en-US" altLang="zh-TW" sz="3600" dirty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0041" y="210940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先知亞迦布預言有危險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790" y="795715"/>
            <a:ext cx="4791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Warnings </a:t>
            </a:r>
            <a:r>
              <a:rPr lang="en-US" sz="3200" dirty="0" smtClean="0">
                <a:solidFill>
                  <a:srgbClr val="C00000"/>
                </a:solidFill>
              </a:rPr>
              <a:t>          Prohibitions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0" name="Not Equal 9"/>
          <p:cNvSpPr/>
          <p:nvPr/>
        </p:nvSpPr>
        <p:spPr>
          <a:xfrm>
            <a:off x="2220314" y="896315"/>
            <a:ext cx="762000" cy="45720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98" name="Picture 2" descr="Image result for acts 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9"/>
          <a:stretch/>
        </p:blipFill>
        <p:spPr bwMode="auto">
          <a:xfrm>
            <a:off x="6019801" y="2964123"/>
            <a:ext cx="3049556" cy="358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7060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8106" y="838200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神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的預言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9:15-16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「他是我揀選的器皿，要</a:t>
            </a:r>
            <a:r>
              <a:rPr lang="zh-TW" altLang="en-US" sz="3000" dirty="0">
                <a:solidFill>
                  <a:srgbClr val="002060"/>
                </a:solidFill>
                <a:ea typeface="華康儷中黑" pitchFamily="1" charset="-120"/>
              </a:rPr>
              <a:t>在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外邦人和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君王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面前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宣揚我的名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必須受許多的苦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534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保羅的看法</a:t>
            </a:r>
            <a:endParaRPr lang="en-US" sz="3200" u="sng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4215825"/>
            <a:ext cx="6340197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困難不一定是我們轉換方向的理由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399" y="4977825"/>
            <a:ext cx="6750566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困難不是要我們躲避，而是做好預備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399" y="5739825"/>
            <a:ext cx="8392041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有時身邊愛護我們的人反易難阻了我們服事神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7156" y="2895600"/>
            <a:ext cx="6816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完成四卷監獄書信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弗、腓、西、門</a:t>
            </a:r>
            <a:r>
              <a:rPr lang="en-US" altLang="zh-TW" dirty="0">
                <a:solidFill>
                  <a:srgbClr val="002060"/>
                </a:solidFill>
                <a:ea typeface="華康儷中黑" pitchFamily="1" charset="-120"/>
              </a:rPr>
              <a:t>)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106" y="1869418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主的應許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23:11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「放心罷，你怎樣在耶路撒冷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為我作見證，也必怎樣在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羅馬為我作見證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399" y="3432495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神的道路及意念永遠高於人的理性分析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16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 animBg="1"/>
      <p:bldP spid="11" grpId="0" animBg="1"/>
      <p:bldP spid="2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20949</TotalTime>
  <Words>2345</Words>
  <Application>Microsoft Office PowerPoint</Application>
  <PresentationFormat>On-screen Show (4:3)</PresentationFormat>
  <Paragraphs>222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52" baseType="lpstr">
      <vt:lpstr>華康魏碑體 Std W7</vt:lpstr>
      <vt:lpstr>華康雅藝體 Std W6</vt:lpstr>
      <vt:lpstr>Calibri</vt:lpstr>
      <vt:lpstr>SimSun</vt:lpstr>
      <vt:lpstr>華康龍門石碑 Std W9</vt:lpstr>
      <vt:lpstr>華康POP2體 Std W9</vt:lpstr>
      <vt:lpstr>Arial Unicode MS</vt:lpstr>
      <vt:lpstr>文鼎特明</vt:lpstr>
      <vt:lpstr>Arial</vt:lpstr>
      <vt:lpstr>華康POP1體 Std W9</vt:lpstr>
      <vt:lpstr>華康儷中黑</vt:lpstr>
      <vt:lpstr>文鼎行楷碑體</vt:lpstr>
      <vt:lpstr>Wingdings</vt:lpstr>
      <vt:lpstr>新細明體</vt:lpstr>
      <vt:lpstr>華康方圓體 Std W7</vt:lpstr>
      <vt:lpstr>華康黑體 Std W9</vt:lpstr>
      <vt:lpstr>Monotype Corsiva</vt:lpstr>
      <vt:lpstr>華康黑體 Std W7</vt:lpstr>
      <vt:lpstr>Office Theme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Balex</dc:creator>
  <cp:lastModifiedBy>Balex</cp:lastModifiedBy>
  <cp:revision>176</cp:revision>
  <cp:lastPrinted>2017-02-03T20:28:46Z</cp:lastPrinted>
  <dcterms:created xsi:type="dcterms:W3CDTF">2011-02-02T00:39:04Z</dcterms:created>
  <dcterms:modified xsi:type="dcterms:W3CDTF">2017-02-03T21:30:52Z</dcterms:modified>
</cp:coreProperties>
</file>